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31620"/>
            <a:ext cx="7627382" cy="2138124"/>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Arquitectura ARM64: Explorando el Futuro de la Computación</a:t>
            </a:r>
            <a:endParaRPr lang="en-US" sz="4450" dirty="0"/>
          </a:p>
        </p:txBody>
      </p:sp>
      <p:sp>
        <p:nvSpPr>
          <p:cNvPr id="4" name="Text 1"/>
          <p:cNvSpPr/>
          <p:nvPr/>
        </p:nvSpPr>
        <p:spPr>
          <a:xfrm>
            <a:off x="758309" y="3994666"/>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ARM64 es la más reciente evolución de la arquitectura ARM, líder mundial en el diseño de microprocesadores de bajo consumo energético. Esta presentación explorará cómo ARM64 está redefiniendo los estándares de rendimiento, eficiencia y versatilidad en aplicaciones que van desde dispositivos móviles hasta centros de datos.</a:t>
            </a:r>
            <a:endParaRPr lang="en-US" sz="1700" dirty="0"/>
          </a:p>
        </p:txBody>
      </p:sp>
      <p:sp>
        <p:nvSpPr>
          <p:cNvPr id="5" name="Shape 2"/>
          <p:cNvSpPr/>
          <p:nvPr/>
        </p:nvSpPr>
        <p:spPr>
          <a:xfrm>
            <a:off x="758309" y="6334839"/>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342459"/>
            <a:ext cx="331351" cy="331351"/>
          </a:xfrm>
          <a:prstGeom prst="rect">
            <a:avLst/>
          </a:prstGeom>
        </p:spPr>
      </p:pic>
      <p:sp>
        <p:nvSpPr>
          <p:cNvPr id="7" name="Text 3"/>
          <p:cNvSpPr/>
          <p:nvPr/>
        </p:nvSpPr>
        <p:spPr>
          <a:xfrm>
            <a:off x="1213128" y="6318647"/>
            <a:ext cx="2656046"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por Hugo Martinez</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306717"/>
            <a:ext cx="6610588"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Rumbo a un Futuro ARM64</a:t>
            </a:r>
            <a:endParaRPr lang="en-US" sz="4450" dirty="0"/>
          </a:p>
        </p:txBody>
      </p:sp>
      <p:sp>
        <p:nvSpPr>
          <p:cNvPr id="4" name="Text 1"/>
          <p:cNvSpPr/>
          <p:nvPr/>
        </p:nvSpPr>
        <p:spPr>
          <a:xfrm>
            <a:off x="758309" y="3344347"/>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ARM64 se perfila como la arquitectura líder para una amplia gama de aplicaciones, desde dispositivos móviles hasta centros de datos.</a:t>
            </a:r>
            <a:endParaRPr lang="en-US" sz="1700" dirty="0"/>
          </a:p>
        </p:txBody>
      </p:sp>
      <p:sp>
        <p:nvSpPr>
          <p:cNvPr id="5" name="Text 2"/>
          <p:cNvSpPr/>
          <p:nvPr/>
        </p:nvSpPr>
        <p:spPr>
          <a:xfrm>
            <a:off x="758309" y="4113490"/>
            <a:ext cx="762738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Con su excepcional eficiencia energética y capacidades de alto rendimiento, ARM64 continuará redefiniendo los estándares de la computación.</a:t>
            </a:r>
            <a:endParaRPr lang="en-US" sz="1700" dirty="0"/>
          </a:p>
        </p:txBody>
      </p:sp>
      <p:sp>
        <p:nvSpPr>
          <p:cNvPr id="6" name="Text 3"/>
          <p:cNvSpPr/>
          <p:nvPr/>
        </p:nvSpPr>
        <p:spPr>
          <a:xfrm>
            <a:off x="758309" y="5229344"/>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A medida que el ecosistema madure, la adopción de ARM64 se acelerará, abriendo nuevas oportunidades para los desarrolladores.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748790"/>
            <a:ext cx="7327702"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Compatibilidad de ARM con C</a:t>
            </a:r>
            <a:endParaRPr lang="en-US" sz="4450" dirty="0"/>
          </a:p>
        </p:txBody>
      </p:sp>
      <p:sp>
        <p:nvSpPr>
          <p:cNvPr id="4" name="Text 1"/>
          <p:cNvSpPr/>
          <p:nvPr/>
        </p:nvSpPr>
        <p:spPr>
          <a:xfrm>
            <a:off x="758309" y="2786420"/>
            <a:ext cx="7627382"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ARM64 es completamente compatible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con el lenguaje de programación C, brindando a los desarrolladores un entorno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familiar y probado</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5" name="Text 2"/>
          <p:cNvSpPr/>
          <p:nvPr/>
        </p:nvSpPr>
        <p:spPr>
          <a:xfrm>
            <a:off x="758309" y="3902273"/>
            <a:ext cx="762738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El conjunto de instrucciones ARM64 se integra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sin problemas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con el ecosistema de herramientas y librerías de C,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simplificando la migración</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de código existente.</a:t>
            </a:r>
            <a:endParaRPr lang="en-US" sz="1700" dirty="0"/>
          </a:p>
        </p:txBody>
      </p:sp>
      <p:sp>
        <p:nvSpPr>
          <p:cNvPr id="6" name="Text 3"/>
          <p:cNvSpPr/>
          <p:nvPr/>
        </p:nvSpPr>
        <p:spPr>
          <a:xfrm>
            <a:off x="758309" y="5018127"/>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Los compiladores de C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optimizan de manera efectiva</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el código para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aprovechar las capacidades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de la arquitectura ARM64.</a:t>
            </a:r>
            <a:endParaRPr lang="en-US" sz="1700" dirty="0"/>
          </a:p>
        </p:txBody>
      </p:sp>
      <p:sp>
        <p:nvSpPr>
          <p:cNvPr id="7" name="Text 4"/>
          <p:cNvSpPr/>
          <p:nvPr/>
        </p:nvSpPr>
        <p:spPr>
          <a:xfrm>
            <a:off x="758309" y="5787271"/>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ARM64 ofrece un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rendimiento y eficiencia energética superiores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sin comprometer la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compatibilidad</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con el código fuente en C.</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26087"/>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Desarrollando Bloques en ARM</a:t>
            </a:r>
            <a:endParaRPr lang="en-US" sz="4450" dirty="0"/>
          </a:p>
        </p:txBody>
      </p:sp>
      <p:sp>
        <p:nvSpPr>
          <p:cNvPr id="4" name="Text 1"/>
          <p:cNvSpPr/>
          <p:nvPr/>
        </p:nvSpPr>
        <p:spPr>
          <a:xfrm>
            <a:off x="6244709" y="3776424"/>
            <a:ext cx="7627382" cy="2426970"/>
          </a:xfrm>
          <a:prstGeom prst="rect">
            <a:avLst/>
          </a:prstGeom>
          <a:noFill/>
          <a:ln/>
        </p:spPr>
        <p:txBody>
          <a:bodyPr wrap="square" lIns="0" tIns="0" rIns="0" bIns="0" rtlCol="0" anchor="t"/>
          <a:lstStyle/>
          <a:p>
            <a:pPr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El conjunto de instrucciones ARM64 permite crear bloques de código optimizados a nivel de ensamblador</a:t>
            </a:r>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para tareas críticas de rendimiento. Los desarrolladores pueden aprovechar los registros, modos de direccionamiento y funciones SIMD avanzadas de ARM64 para lograr un </a:t>
            </a:r>
            <a:pPr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rendimiento excepcional</a:t>
            </a:r>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Herramientas como el ensamblador y el desensamblador de ARM facilitan el desarrollo y depuración de estos bloques de código de </a:t>
            </a:r>
            <a:pPr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bajo nivel</a:t>
            </a:r>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058948"/>
            <a:ext cx="7372826"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Integrando Bloques ARM en C</a:t>
            </a:r>
            <a:endParaRPr lang="en-US" sz="4450" dirty="0"/>
          </a:p>
        </p:txBody>
      </p:sp>
      <p:sp>
        <p:nvSpPr>
          <p:cNvPr id="3" name="Text 1"/>
          <p:cNvSpPr/>
          <p:nvPr/>
        </p:nvSpPr>
        <p:spPr>
          <a:xfrm>
            <a:off x="758309" y="3313152"/>
            <a:ext cx="4018359" cy="712470"/>
          </a:xfrm>
          <a:prstGeom prst="rect">
            <a:avLst/>
          </a:prstGeom>
          <a:noFill/>
          <a:ln/>
        </p:spPr>
        <p:txBody>
          <a:bodyPr wrap="squar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Enlazar y Llamar Bloques ARM64</a:t>
            </a:r>
            <a:endParaRPr lang="en-US" sz="2200" dirty="0"/>
          </a:p>
        </p:txBody>
      </p:sp>
      <p:sp>
        <p:nvSpPr>
          <p:cNvPr id="4" name="Text 2"/>
          <p:cNvSpPr/>
          <p:nvPr/>
        </p:nvSpPr>
        <p:spPr>
          <a:xfrm>
            <a:off x="758309" y="4242197"/>
            <a:ext cx="4018359"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Los bloques de código en ensamblador ARM64 se pueden enlazar y llamar desde programas en C, aprovechando lo mejor de ambos mundos.</a:t>
            </a:r>
            <a:endParaRPr lang="en-US" sz="1700" dirty="0"/>
          </a:p>
        </p:txBody>
      </p:sp>
      <p:sp>
        <p:nvSpPr>
          <p:cNvPr id="5" name="Text 3"/>
          <p:cNvSpPr/>
          <p:nvPr/>
        </p:nvSpPr>
        <p:spPr>
          <a:xfrm>
            <a:off x="5312926" y="3313152"/>
            <a:ext cx="3604379"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Herramientas de Integración</a:t>
            </a:r>
            <a:endParaRPr lang="en-US" sz="2200" dirty="0"/>
          </a:p>
        </p:txBody>
      </p:sp>
      <p:sp>
        <p:nvSpPr>
          <p:cNvPr id="6" name="Text 4"/>
          <p:cNvSpPr/>
          <p:nvPr/>
        </p:nvSpPr>
        <p:spPr>
          <a:xfrm>
            <a:off x="5312926" y="3885962"/>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Herramientas como GCC y Clang facilitan la integración de estos bloques de alto rendimiento en aplicaciones escritas en C.</a:t>
            </a:r>
            <a:endParaRPr lang="en-US" sz="1700" dirty="0"/>
          </a:p>
        </p:txBody>
      </p:sp>
      <p:sp>
        <p:nvSpPr>
          <p:cNvPr id="7" name="Text 5"/>
          <p:cNvSpPr/>
          <p:nvPr/>
        </p:nvSpPr>
        <p:spPr>
          <a:xfrm>
            <a:off x="9867543" y="331315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Estrategia Híbrida</a:t>
            </a:r>
            <a:endParaRPr lang="en-US" sz="2200" dirty="0"/>
          </a:p>
        </p:txBody>
      </p:sp>
      <p:sp>
        <p:nvSpPr>
          <p:cNvPr id="8" name="Text 6"/>
          <p:cNvSpPr/>
          <p:nvPr/>
        </p:nvSpPr>
        <p:spPr>
          <a:xfrm>
            <a:off x="9867543" y="3885962"/>
            <a:ext cx="4018359"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Esta estrategia híbrida permite a los desarrolladores optimizar porciones críticas del código sin renunciar a la portabilidad y legibilidad del lenguaje C.</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83243"/>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Herramientas para Analizar Rendimiento</a:t>
            </a:r>
            <a:endParaRPr lang="en-US" sz="4450" dirty="0"/>
          </a:p>
        </p:txBody>
      </p:sp>
      <p:sp>
        <p:nvSpPr>
          <p:cNvPr id="4" name="Shape 1"/>
          <p:cNvSpPr/>
          <p:nvPr/>
        </p:nvSpPr>
        <p:spPr>
          <a:xfrm>
            <a:off x="6244709" y="3177302"/>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6427827" y="3249930"/>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317730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Perfiles de ejecución</a:t>
            </a:r>
            <a:endParaRPr lang="en-US" sz="2200" dirty="0"/>
          </a:p>
        </p:txBody>
      </p:sp>
      <p:sp>
        <p:nvSpPr>
          <p:cNvPr id="7" name="Text 4"/>
          <p:cNvSpPr/>
          <p:nvPr/>
        </p:nvSpPr>
        <p:spPr>
          <a:xfrm>
            <a:off x="6948726" y="3663434"/>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Analizan el uso de CPU y memoria para identificar cuellos de botella.</a:t>
            </a:r>
            <a:endParaRPr lang="en-US" sz="1700" dirty="0"/>
          </a:p>
        </p:txBody>
      </p:sp>
      <p:sp>
        <p:nvSpPr>
          <p:cNvPr id="8" name="Shape 5"/>
          <p:cNvSpPr/>
          <p:nvPr/>
        </p:nvSpPr>
        <p:spPr>
          <a:xfrm>
            <a:off x="10166747" y="3177302"/>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9" name="Text 6"/>
          <p:cNvSpPr/>
          <p:nvPr/>
        </p:nvSpPr>
        <p:spPr>
          <a:xfrm>
            <a:off x="10314623" y="3249930"/>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317730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Simuladores de ARM</a:t>
            </a:r>
            <a:endParaRPr lang="en-US" sz="2200" dirty="0"/>
          </a:p>
        </p:txBody>
      </p:sp>
      <p:sp>
        <p:nvSpPr>
          <p:cNvPr id="11" name="Text 8"/>
          <p:cNvSpPr/>
          <p:nvPr/>
        </p:nvSpPr>
        <p:spPr>
          <a:xfrm>
            <a:off x="10870763" y="3663434"/>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Permiten probar y depurar código ensamblador sin hardware.</a:t>
            </a:r>
            <a:endParaRPr lang="en-US" sz="1700" dirty="0"/>
          </a:p>
        </p:txBody>
      </p:sp>
      <p:sp>
        <p:nvSpPr>
          <p:cNvPr id="12" name="Shape 9"/>
          <p:cNvSpPr/>
          <p:nvPr/>
        </p:nvSpPr>
        <p:spPr>
          <a:xfrm>
            <a:off x="6244709" y="5163860"/>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3" name="Text 10"/>
          <p:cNvSpPr/>
          <p:nvPr/>
        </p:nvSpPr>
        <p:spPr>
          <a:xfrm>
            <a:off x="6396037" y="5236488"/>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5163860"/>
            <a:ext cx="3001447" cy="712470"/>
          </a:xfrm>
          <a:prstGeom prst="rect">
            <a:avLst/>
          </a:prstGeom>
          <a:noFill/>
          <a:ln/>
        </p:spPr>
        <p:txBody>
          <a:bodyPr wrap="squar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Analizadores de energía</a:t>
            </a:r>
            <a:endParaRPr lang="en-US" sz="2200" dirty="0"/>
          </a:p>
        </p:txBody>
      </p:sp>
      <p:sp>
        <p:nvSpPr>
          <p:cNvPr id="15" name="Text 12"/>
          <p:cNvSpPr/>
          <p:nvPr/>
        </p:nvSpPr>
        <p:spPr>
          <a:xfrm>
            <a:off x="6948726" y="6006227"/>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Miden el consumo eléctrico para optimizar la eficiencia energética.</a:t>
            </a:r>
            <a:endParaRPr lang="en-US" sz="1700" dirty="0"/>
          </a:p>
        </p:txBody>
      </p:sp>
      <p:sp>
        <p:nvSpPr>
          <p:cNvPr id="16" name="Shape 13"/>
          <p:cNvSpPr/>
          <p:nvPr/>
        </p:nvSpPr>
        <p:spPr>
          <a:xfrm>
            <a:off x="10166747" y="5163860"/>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7" name="Text 14"/>
          <p:cNvSpPr/>
          <p:nvPr/>
        </p:nvSpPr>
        <p:spPr>
          <a:xfrm>
            <a:off x="10307003" y="5236488"/>
            <a:ext cx="206931"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8" name="Text 15"/>
          <p:cNvSpPr/>
          <p:nvPr/>
        </p:nvSpPr>
        <p:spPr>
          <a:xfrm>
            <a:off x="10870763" y="5163860"/>
            <a:ext cx="3001447" cy="712470"/>
          </a:xfrm>
          <a:prstGeom prst="rect">
            <a:avLst/>
          </a:prstGeom>
          <a:noFill/>
          <a:ln/>
        </p:spPr>
        <p:txBody>
          <a:bodyPr wrap="squar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Herramientas de visualización</a:t>
            </a:r>
            <a:endParaRPr lang="en-US" sz="2200" dirty="0"/>
          </a:p>
        </p:txBody>
      </p:sp>
      <p:sp>
        <p:nvSpPr>
          <p:cNvPr id="19" name="Text 16"/>
          <p:cNvSpPr/>
          <p:nvPr/>
        </p:nvSpPr>
        <p:spPr>
          <a:xfrm>
            <a:off x="10870763" y="6006227"/>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Ayudan a comprender el flujo de ejecución y la paralelización.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9023"/>
          </a:xfrm>
          <a:prstGeom prst="rect">
            <a:avLst/>
          </a:prstGeom>
        </p:spPr>
      </p:pic>
      <p:sp>
        <p:nvSpPr>
          <p:cNvPr id="3" name="Text 0"/>
          <p:cNvSpPr/>
          <p:nvPr/>
        </p:nvSpPr>
        <p:spPr>
          <a:xfrm>
            <a:off x="744498" y="3245168"/>
            <a:ext cx="5903952" cy="699730"/>
          </a:xfrm>
          <a:prstGeom prst="rect">
            <a:avLst/>
          </a:prstGeom>
          <a:noFill/>
          <a:ln/>
        </p:spPr>
        <p:txBody>
          <a:bodyPr wrap="none" lIns="0" tIns="0" rIns="0" bIns="0" rtlCol="0" anchor="t"/>
          <a:lstStyle/>
          <a:p>
            <a:pPr indent="0" marL="0">
              <a:lnSpc>
                <a:spcPts val="5500"/>
              </a:lnSpc>
              <a:buNone/>
            </a:pPr>
            <a:r>
              <a:rPr lang="en-US" sz="4400" b="1" dirty="0">
                <a:solidFill>
                  <a:srgbClr val="7068F4"/>
                </a:solidFill>
                <a:latin typeface="Barlow Bold" pitchFamily="34" charset="0"/>
                <a:ea typeface="Barlow Bold" pitchFamily="34" charset="-122"/>
                <a:cs typeface="Barlow Bold" pitchFamily="34" charset="-120"/>
              </a:rPr>
              <a:t>Casos de Uso de ARM64</a:t>
            </a:r>
            <a:endParaRPr lang="en-US" sz="4400" dirty="0"/>
          </a:p>
        </p:txBody>
      </p:sp>
      <p:sp>
        <p:nvSpPr>
          <p:cNvPr id="4" name="Shape 1"/>
          <p:cNvSpPr/>
          <p:nvPr/>
        </p:nvSpPr>
        <p:spPr>
          <a:xfrm>
            <a:off x="744498" y="4263866"/>
            <a:ext cx="6464379" cy="1583412"/>
          </a:xfrm>
          <a:prstGeom prst="roundRect">
            <a:avLst>
              <a:gd name="adj" fmla="val 12091"/>
            </a:avLst>
          </a:prstGeom>
          <a:solidFill>
            <a:srgbClr val="EEEFF5"/>
          </a:solidFill>
          <a:ln/>
          <a:effectLst>
            <a:outerShdw sx="100000" sy="100000" kx="0" ky="0" algn="bl" rotWithShape="0" blurRad="52070" dist="25400" dir="13500000">
              <a:srgbClr val="ffffff">
                <a:alpha val="70000"/>
              </a:srgbClr>
            </a:outerShdw>
          </a:effectLst>
        </p:spPr>
      </p:sp>
      <p:sp>
        <p:nvSpPr>
          <p:cNvPr id="5" name="Text 2"/>
          <p:cNvSpPr/>
          <p:nvPr/>
        </p:nvSpPr>
        <p:spPr>
          <a:xfrm>
            <a:off x="957143" y="4476512"/>
            <a:ext cx="2803088" cy="349806"/>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Smartphones y tablets</a:t>
            </a:r>
            <a:endParaRPr lang="en-US" sz="2200" dirty="0"/>
          </a:p>
        </p:txBody>
      </p:sp>
      <p:sp>
        <p:nvSpPr>
          <p:cNvPr id="6" name="Text 3"/>
          <p:cNvSpPr/>
          <p:nvPr/>
        </p:nvSpPr>
        <p:spPr>
          <a:xfrm>
            <a:off x="957143" y="4953833"/>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ARM64 impulsa la eficiencia energética y el rendimiento en dispositivos móviles.</a:t>
            </a:r>
            <a:endParaRPr lang="en-US" sz="1650" dirty="0"/>
          </a:p>
        </p:txBody>
      </p:sp>
      <p:sp>
        <p:nvSpPr>
          <p:cNvPr id="7" name="Shape 4"/>
          <p:cNvSpPr/>
          <p:nvPr/>
        </p:nvSpPr>
        <p:spPr>
          <a:xfrm>
            <a:off x="7421523" y="4263866"/>
            <a:ext cx="6464379" cy="1583412"/>
          </a:xfrm>
          <a:prstGeom prst="roundRect">
            <a:avLst>
              <a:gd name="adj" fmla="val 12091"/>
            </a:avLst>
          </a:prstGeom>
          <a:solidFill>
            <a:srgbClr val="EEEFF5"/>
          </a:solidFill>
          <a:ln/>
          <a:effectLst>
            <a:outerShdw sx="100000" sy="100000" kx="0" ky="0" algn="bl" rotWithShape="0" blurRad="52070" dist="25400" dir="13500000">
              <a:srgbClr val="ffffff">
                <a:alpha val="70000"/>
              </a:srgbClr>
            </a:outerShdw>
          </a:effectLst>
        </p:spPr>
      </p:sp>
      <p:sp>
        <p:nvSpPr>
          <p:cNvPr id="8" name="Text 5"/>
          <p:cNvSpPr/>
          <p:nvPr/>
        </p:nvSpPr>
        <p:spPr>
          <a:xfrm>
            <a:off x="7634168" y="4476512"/>
            <a:ext cx="2958584" cy="349806"/>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Computación en la nube</a:t>
            </a:r>
            <a:endParaRPr lang="en-US" sz="2200" dirty="0"/>
          </a:p>
        </p:txBody>
      </p:sp>
      <p:sp>
        <p:nvSpPr>
          <p:cNvPr id="9" name="Text 6"/>
          <p:cNvSpPr/>
          <p:nvPr/>
        </p:nvSpPr>
        <p:spPr>
          <a:xfrm>
            <a:off x="7634168" y="4953833"/>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Los servidores basados en ARM64 reducen los costos operativos de los centros de datos.</a:t>
            </a:r>
            <a:endParaRPr lang="en-US" sz="1650" dirty="0"/>
          </a:p>
        </p:txBody>
      </p:sp>
      <p:sp>
        <p:nvSpPr>
          <p:cNvPr id="10" name="Shape 7"/>
          <p:cNvSpPr/>
          <p:nvPr/>
        </p:nvSpPr>
        <p:spPr>
          <a:xfrm>
            <a:off x="744498" y="6059924"/>
            <a:ext cx="6464379" cy="1583412"/>
          </a:xfrm>
          <a:prstGeom prst="roundRect">
            <a:avLst>
              <a:gd name="adj" fmla="val 12091"/>
            </a:avLst>
          </a:prstGeom>
          <a:solidFill>
            <a:srgbClr val="EEEFF5"/>
          </a:solidFill>
          <a:ln/>
          <a:effectLst>
            <a:outerShdw sx="100000" sy="100000" kx="0" ky="0" algn="bl" rotWithShape="0" blurRad="52070" dist="25400" dir="13500000">
              <a:srgbClr val="ffffff">
                <a:alpha val="70000"/>
              </a:srgbClr>
            </a:outerShdw>
          </a:effectLst>
        </p:spPr>
      </p:sp>
      <p:sp>
        <p:nvSpPr>
          <p:cNvPr id="11" name="Text 8"/>
          <p:cNvSpPr/>
          <p:nvPr/>
        </p:nvSpPr>
        <p:spPr>
          <a:xfrm>
            <a:off x="957143" y="6272570"/>
            <a:ext cx="2798921" cy="349806"/>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Sistemas embebidos</a:t>
            </a:r>
            <a:endParaRPr lang="en-US" sz="2200" dirty="0"/>
          </a:p>
        </p:txBody>
      </p:sp>
      <p:sp>
        <p:nvSpPr>
          <p:cNvPr id="12" name="Text 9"/>
          <p:cNvSpPr/>
          <p:nvPr/>
        </p:nvSpPr>
        <p:spPr>
          <a:xfrm>
            <a:off x="957143" y="6749891"/>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ARM64 se adapta a diversas aplicaciones, desde drones hasta dispositivos IoT.</a:t>
            </a:r>
            <a:endParaRPr lang="en-US" sz="1650" dirty="0"/>
          </a:p>
        </p:txBody>
      </p:sp>
      <p:sp>
        <p:nvSpPr>
          <p:cNvPr id="13" name="Shape 10"/>
          <p:cNvSpPr/>
          <p:nvPr/>
        </p:nvSpPr>
        <p:spPr>
          <a:xfrm>
            <a:off x="7421523" y="6059924"/>
            <a:ext cx="6464379" cy="1583412"/>
          </a:xfrm>
          <a:prstGeom prst="roundRect">
            <a:avLst>
              <a:gd name="adj" fmla="val 12091"/>
            </a:avLst>
          </a:prstGeom>
          <a:solidFill>
            <a:srgbClr val="EEEFF5"/>
          </a:solidFill>
          <a:ln/>
          <a:effectLst>
            <a:outerShdw sx="100000" sy="100000" kx="0" ky="0" algn="bl" rotWithShape="0" blurRad="52070" dist="25400" dir="13500000">
              <a:srgbClr val="ffffff">
                <a:alpha val="70000"/>
              </a:srgbClr>
            </a:outerShdw>
          </a:effectLst>
        </p:spPr>
      </p:sp>
      <p:sp>
        <p:nvSpPr>
          <p:cNvPr id="14" name="Text 11"/>
          <p:cNvSpPr/>
          <p:nvPr/>
        </p:nvSpPr>
        <p:spPr>
          <a:xfrm>
            <a:off x="7634168" y="6272570"/>
            <a:ext cx="2798921" cy="349806"/>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Aceleración de IA</a:t>
            </a:r>
            <a:endParaRPr lang="en-US" sz="2200" dirty="0"/>
          </a:p>
        </p:txBody>
      </p:sp>
      <p:sp>
        <p:nvSpPr>
          <p:cNvPr id="15" name="Text 12"/>
          <p:cNvSpPr/>
          <p:nvPr/>
        </p:nvSpPr>
        <p:spPr>
          <a:xfrm>
            <a:off x="7634168" y="6749891"/>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El conjunto de instrucciones SIMD de ARM64 agiliza los cálculos de machine learning.</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313"/>
          </a:xfrm>
          <a:prstGeom prst="rect">
            <a:avLst/>
          </a:prstGeom>
        </p:spPr>
      </p:pic>
      <p:sp>
        <p:nvSpPr>
          <p:cNvPr id="3" name="Text 0"/>
          <p:cNvSpPr/>
          <p:nvPr/>
        </p:nvSpPr>
        <p:spPr>
          <a:xfrm>
            <a:off x="754023" y="3287554"/>
            <a:ext cx="5670113" cy="708660"/>
          </a:xfrm>
          <a:prstGeom prst="rect">
            <a:avLst/>
          </a:prstGeom>
          <a:noFill/>
          <a:ln/>
        </p:spPr>
        <p:txBody>
          <a:bodyPr wrap="none" lIns="0" tIns="0" rIns="0" bIns="0" rtlCol="0" anchor="t"/>
          <a:lstStyle/>
          <a:p>
            <a:pPr indent="0" marL="0">
              <a:lnSpc>
                <a:spcPts val="5550"/>
              </a:lnSpc>
              <a:buNone/>
            </a:pPr>
            <a:r>
              <a:rPr lang="en-US" sz="4450" b="1" dirty="0">
                <a:solidFill>
                  <a:srgbClr val="7068F4"/>
                </a:solidFill>
                <a:latin typeface="Barlow Bold" pitchFamily="34" charset="0"/>
                <a:ea typeface="Barlow Bold" pitchFamily="34" charset="-122"/>
                <a:cs typeface="Barlow Bold" pitchFamily="34" charset="-120"/>
              </a:rPr>
              <a:t>Ventajas de ARM64</a:t>
            </a:r>
            <a:endParaRPr lang="en-US" sz="4450" dirty="0"/>
          </a:p>
        </p:txBody>
      </p:sp>
      <p:pic>
        <p:nvPicPr>
          <p:cNvPr id="4" name="Image 1" descr="preencoded.png">    </p:cNvPr>
          <p:cNvPicPr>
            <a:picLocks noChangeAspect="1"/>
          </p:cNvPicPr>
          <p:nvPr/>
        </p:nvPicPr>
        <p:blipFill>
          <a:blip r:embed="rId2"/>
          <a:stretch>
            <a:fillRect/>
          </a:stretch>
        </p:blipFill>
        <p:spPr>
          <a:xfrm>
            <a:off x="754023" y="4319349"/>
            <a:ext cx="538639" cy="538639"/>
          </a:xfrm>
          <a:prstGeom prst="rect">
            <a:avLst/>
          </a:prstGeom>
        </p:spPr>
      </p:pic>
      <p:sp>
        <p:nvSpPr>
          <p:cNvPr id="5" name="Text 1"/>
          <p:cNvSpPr/>
          <p:nvPr/>
        </p:nvSpPr>
        <p:spPr>
          <a:xfrm>
            <a:off x="754023" y="5073372"/>
            <a:ext cx="3038237"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Consumo energético inferior</a:t>
            </a:r>
            <a:endParaRPr lang="en-US" sz="2200" dirty="0"/>
          </a:p>
        </p:txBody>
      </p:sp>
      <p:sp>
        <p:nvSpPr>
          <p:cNvPr id="6" name="Text 2"/>
          <p:cNvSpPr/>
          <p:nvPr/>
        </p:nvSpPr>
        <p:spPr>
          <a:xfrm>
            <a:off x="754023" y="5911215"/>
            <a:ext cx="3038237"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Montserrat" pitchFamily="34" charset="0"/>
                <a:ea typeface="Montserrat" pitchFamily="34" charset="-122"/>
                <a:cs typeface="Montserrat" pitchFamily="34" charset="-120"/>
              </a:rPr>
              <a:t>La arquitectura ARM64 se destaca por su eficiencia energética, reduciendo los costos operativos.</a:t>
            </a:r>
            <a:endParaRPr lang="en-US" sz="1650" dirty="0"/>
          </a:p>
        </p:txBody>
      </p:sp>
      <p:pic>
        <p:nvPicPr>
          <p:cNvPr id="7" name="Image 2" descr="preencoded.png">    </p:cNvPr>
          <p:cNvPicPr>
            <a:picLocks noChangeAspect="1"/>
          </p:cNvPicPr>
          <p:nvPr/>
        </p:nvPicPr>
        <p:blipFill>
          <a:blip r:embed="rId3"/>
          <a:stretch>
            <a:fillRect/>
          </a:stretch>
        </p:blipFill>
        <p:spPr>
          <a:xfrm>
            <a:off x="4115395" y="4319349"/>
            <a:ext cx="538639" cy="538639"/>
          </a:xfrm>
          <a:prstGeom prst="rect">
            <a:avLst/>
          </a:prstGeom>
        </p:spPr>
      </p:pic>
      <p:sp>
        <p:nvSpPr>
          <p:cNvPr id="8" name="Text 3"/>
          <p:cNvSpPr/>
          <p:nvPr/>
        </p:nvSpPr>
        <p:spPr>
          <a:xfrm>
            <a:off x="4115395" y="5073372"/>
            <a:ext cx="3038237"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Rendimiento optimizado</a:t>
            </a:r>
            <a:endParaRPr lang="en-US" sz="2200" dirty="0"/>
          </a:p>
        </p:txBody>
      </p:sp>
      <p:sp>
        <p:nvSpPr>
          <p:cNvPr id="9" name="Text 4"/>
          <p:cNvSpPr/>
          <p:nvPr/>
        </p:nvSpPr>
        <p:spPr>
          <a:xfrm>
            <a:off x="4115395" y="5911215"/>
            <a:ext cx="3038237"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Montserrat" pitchFamily="34" charset="0"/>
                <a:ea typeface="Montserrat" pitchFamily="34" charset="-122"/>
                <a:cs typeface="Montserrat" pitchFamily="34" charset="-120"/>
              </a:rPr>
              <a:t>ARM64 ofrece un desempeño superior en cargas de trabajo exigentes como cómputo en la nube y aplicaciones de IA.</a:t>
            </a:r>
            <a:endParaRPr lang="en-US" sz="1650" dirty="0"/>
          </a:p>
        </p:txBody>
      </p:sp>
      <p:pic>
        <p:nvPicPr>
          <p:cNvPr id="10" name="Image 3" descr="preencoded.png">    </p:cNvPr>
          <p:cNvPicPr>
            <a:picLocks noChangeAspect="1"/>
          </p:cNvPicPr>
          <p:nvPr/>
        </p:nvPicPr>
        <p:blipFill>
          <a:blip r:embed="rId4"/>
          <a:stretch>
            <a:fillRect/>
          </a:stretch>
        </p:blipFill>
        <p:spPr>
          <a:xfrm>
            <a:off x="7476768" y="4319349"/>
            <a:ext cx="538639" cy="538639"/>
          </a:xfrm>
          <a:prstGeom prst="rect">
            <a:avLst/>
          </a:prstGeom>
        </p:spPr>
      </p:pic>
      <p:sp>
        <p:nvSpPr>
          <p:cNvPr id="11" name="Text 5"/>
          <p:cNvSpPr/>
          <p:nvPr/>
        </p:nvSpPr>
        <p:spPr>
          <a:xfrm>
            <a:off x="7476768" y="5073372"/>
            <a:ext cx="283499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Flexibilidad de diseño</a:t>
            </a:r>
            <a:endParaRPr lang="en-US" sz="2200" dirty="0"/>
          </a:p>
        </p:txBody>
      </p:sp>
      <p:sp>
        <p:nvSpPr>
          <p:cNvPr id="12" name="Text 6"/>
          <p:cNvSpPr/>
          <p:nvPr/>
        </p:nvSpPr>
        <p:spPr>
          <a:xfrm>
            <a:off x="7476768" y="5556885"/>
            <a:ext cx="3038237"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Montserrat" pitchFamily="34" charset="0"/>
                <a:ea typeface="Montserrat" pitchFamily="34" charset="-122"/>
                <a:cs typeface="Montserrat" pitchFamily="34" charset="-120"/>
              </a:rPr>
              <a:t>La modularidad de ARM64 permite a los fabricantes diseñar soluciones a medida para diversas aplicaciones.</a:t>
            </a:r>
            <a:endParaRPr lang="en-US" sz="1650" dirty="0"/>
          </a:p>
        </p:txBody>
      </p:sp>
      <p:pic>
        <p:nvPicPr>
          <p:cNvPr id="13" name="Image 4" descr="preencoded.png">    </p:cNvPr>
          <p:cNvPicPr>
            <a:picLocks noChangeAspect="1"/>
          </p:cNvPicPr>
          <p:nvPr/>
        </p:nvPicPr>
        <p:blipFill>
          <a:blip r:embed="rId5"/>
          <a:stretch>
            <a:fillRect/>
          </a:stretch>
        </p:blipFill>
        <p:spPr>
          <a:xfrm>
            <a:off x="10838140" y="4319349"/>
            <a:ext cx="538639" cy="538639"/>
          </a:xfrm>
          <a:prstGeom prst="rect">
            <a:avLst/>
          </a:prstGeom>
        </p:spPr>
      </p:pic>
      <p:sp>
        <p:nvSpPr>
          <p:cNvPr id="14" name="Text 7"/>
          <p:cNvSpPr/>
          <p:nvPr/>
        </p:nvSpPr>
        <p:spPr>
          <a:xfrm>
            <a:off x="10838140" y="5073372"/>
            <a:ext cx="283499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Barlow Bold" pitchFamily="34" charset="0"/>
                <a:ea typeface="Barlow Bold" pitchFamily="34" charset="-122"/>
                <a:cs typeface="Barlow Bold" pitchFamily="34" charset="-120"/>
              </a:rPr>
              <a:t>Amplia adopción</a:t>
            </a:r>
            <a:endParaRPr lang="en-US" sz="2200" dirty="0"/>
          </a:p>
        </p:txBody>
      </p:sp>
      <p:sp>
        <p:nvSpPr>
          <p:cNvPr id="15" name="Text 8"/>
          <p:cNvSpPr/>
          <p:nvPr/>
        </p:nvSpPr>
        <p:spPr>
          <a:xfrm>
            <a:off x="10838140" y="5556885"/>
            <a:ext cx="3038237"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Montserrat" pitchFamily="34" charset="0"/>
                <a:ea typeface="Montserrat" pitchFamily="34" charset="-122"/>
                <a:cs typeface="Montserrat" pitchFamily="34" charset="-120"/>
              </a:rPr>
              <a:t>ARM es la arquitectura más utilizada a nivel global, beneficiándose de un vasto ecosistema de software y hardware.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1760"/>
          </a:xfrm>
          <a:prstGeom prst="rect">
            <a:avLst/>
          </a:prstGeom>
        </p:spPr>
      </p:pic>
      <p:sp>
        <p:nvSpPr>
          <p:cNvPr id="3" name="Text 0"/>
          <p:cNvSpPr/>
          <p:nvPr/>
        </p:nvSpPr>
        <p:spPr>
          <a:xfrm>
            <a:off x="742474" y="3235523"/>
            <a:ext cx="8499277" cy="697825"/>
          </a:xfrm>
          <a:prstGeom prst="rect">
            <a:avLst/>
          </a:prstGeom>
          <a:noFill/>
          <a:ln/>
        </p:spPr>
        <p:txBody>
          <a:bodyPr wrap="none" lIns="0" tIns="0" rIns="0" bIns="0" rtlCol="0" anchor="t"/>
          <a:lstStyle/>
          <a:p>
            <a:pPr indent="0" marL="0">
              <a:lnSpc>
                <a:spcPts val="5450"/>
              </a:lnSpc>
              <a:buNone/>
            </a:pPr>
            <a:r>
              <a:rPr lang="en-US" sz="4350" b="1" dirty="0">
                <a:solidFill>
                  <a:srgbClr val="7068F4"/>
                </a:solidFill>
                <a:latin typeface="Barlow Bold" pitchFamily="34" charset="0"/>
                <a:ea typeface="Barlow Bold" pitchFamily="34" charset="-122"/>
                <a:cs typeface="Barlow Bold" pitchFamily="34" charset="-120"/>
              </a:rPr>
              <a:t>Desafíos de la Adopción de ARM64</a:t>
            </a:r>
            <a:endParaRPr lang="en-US" sz="4350" dirty="0"/>
          </a:p>
        </p:txBody>
      </p:sp>
      <p:pic>
        <p:nvPicPr>
          <p:cNvPr id="4" name="Image 1" descr="preencoded.png">    </p:cNvPr>
          <p:cNvPicPr>
            <a:picLocks noChangeAspect="1"/>
          </p:cNvPicPr>
          <p:nvPr/>
        </p:nvPicPr>
        <p:blipFill>
          <a:blip r:embed="rId2"/>
          <a:stretch>
            <a:fillRect/>
          </a:stretch>
        </p:blipFill>
        <p:spPr>
          <a:xfrm>
            <a:off x="742474" y="4251484"/>
            <a:ext cx="1060609" cy="1697117"/>
          </a:xfrm>
          <a:prstGeom prst="rect">
            <a:avLst/>
          </a:prstGeom>
        </p:spPr>
      </p:pic>
      <p:sp>
        <p:nvSpPr>
          <p:cNvPr id="5" name="Text 1"/>
          <p:cNvSpPr/>
          <p:nvPr/>
        </p:nvSpPr>
        <p:spPr>
          <a:xfrm>
            <a:off x="2121218" y="4463534"/>
            <a:ext cx="3807619" cy="348853"/>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Fragmentación del ecosistema</a:t>
            </a:r>
            <a:endParaRPr lang="en-US" sz="2150" dirty="0"/>
          </a:p>
        </p:txBody>
      </p:sp>
      <p:sp>
        <p:nvSpPr>
          <p:cNvPr id="6" name="Text 2"/>
          <p:cNvSpPr/>
          <p:nvPr/>
        </p:nvSpPr>
        <p:spPr>
          <a:xfrm>
            <a:off x="2121218" y="4939665"/>
            <a:ext cx="11766709" cy="33944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La diversidad de implementaciones ARM64 puede complicar la portabilidad del software.</a:t>
            </a:r>
            <a:endParaRPr lang="en-US" sz="1650" dirty="0"/>
          </a:p>
        </p:txBody>
      </p:sp>
      <p:pic>
        <p:nvPicPr>
          <p:cNvPr id="7" name="Image 2" descr="preencoded.png">    </p:cNvPr>
          <p:cNvPicPr>
            <a:picLocks noChangeAspect="1"/>
          </p:cNvPicPr>
          <p:nvPr/>
        </p:nvPicPr>
        <p:blipFill>
          <a:blip r:embed="rId3"/>
          <a:stretch>
            <a:fillRect/>
          </a:stretch>
        </p:blipFill>
        <p:spPr>
          <a:xfrm>
            <a:off x="742474" y="5948601"/>
            <a:ext cx="1060609" cy="1697117"/>
          </a:xfrm>
          <a:prstGeom prst="rect">
            <a:avLst/>
          </a:prstGeom>
        </p:spPr>
      </p:pic>
      <p:sp>
        <p:nvSpPr>
          <p:cNvPr id="8" name="Text 3"/>
          <p:cNvSpPr/>
          <p:nvPr/>
        </p:nvSpPr>
        <p:spPr>
          <a:xfrm>
            <a:off x="2121218" y="6160651"/>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Menor base instalada</a:t>
            </a:r>
            <a:endParaRPr lang="en-US" sz="2150" dirty="0"/>
          </a:p>
        </p:txBody>
      </p:sp>
      <p:sp>
        <p:nvSpPr>
          <p:cNvPr id="9" name="Text 4"/>
          <p:cNvSpPr/>
          <p:nvPr/>
        </p:nvSpPr>
        <p:spPr>
          <a:xfrm>
            <a:off x="2121218" y="6636782"/>
            <a:ext cx="11766709" cy="339447"/>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Comparada con x86, la presencia de ARM64 aún es limitada en algunos segmentos de mercado.</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248733"/>
            <a:ext cx="7675483"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Mejores Prácticas para ARM64</a:t>
            </a:r>
            <a:endParaRPr lang="en-US" sz="4450" dirty="0"/>
          </a:p>
        </p:txBody>
      </p:sp>
      <p:pic>
        <p:nvPicPr>
          <p:cNvPr id="3" name="Image 0" descr="preencoded.png">    </p:cNvPr>
          <p:cNvPicPr>
            <a:picLocks noChangeAspect="1"/>
          </p:cNvPicPr>
          <p:nvPr/>
        </p:nvPicPr>
        <p:blipFill>
          <a:blip r:embed="rId1"/>
          <a:stretch>
            <a:fillRect/>
          </a:stretch>
        </p:blipFill>
        <p:spPr>
          <a:xfrm>
            <a:off x="2413873" y="3394710"/>
            <a:ext cx="3245644" cy="1265992"/>
          </a:xfrm>
          <a:prstGeom prst="rect">
            <a:avLst/>
          </a:prstGeom>
        </p:spPr>
      </p:pic>
      <p:sp>
        <p:nvSpPr>
          <p:cNvPr id="4" name="Text 1"/>
          <p:cNvSpPr/>
          <p:nvPr/>
        </p:nvSpPr>
        <p:spPr>
          <a:xfrm>
            <a:off x="3988713" y="3968353"/>
            <a:ext cx="95845" cy="433388"/>
          </a:xfrm>
          <a:prstGeom prst="rect">
            <a:avLst/>
          </a:prstGeom>
          <a:noFill/>
          <a:ln/>
        </p:spPr>
        <p:txBody>
          <a:bodyPr wrap="none" lIns="0" tIns="0" rIns="0" bIns="0" rtlCol="0" anchor="t"/>
          <a:lstStyle/>
          <a:p>
            <a:pPr algn="ctr" indent="0" marL="0">
              <a:lnSpc>
                <a:spcPts val="3400"/>
              </a:lnSpc>
              <a:buNone/>
            </a:pPr>
            <a:r>
              <a:rPr lang="en-US" sz="2100" b="1" dirty="0">
                <a:solidFill>
                  <a:srgbClr val="272525"/>
                </a:solidFill>
                <a:latin typeface="Barlow Bold" pitchFamily="34" charset="0"/>
                <a:ea typeface="Barlow Bold" pitchFamily="34" charset="-122"/>
                <a:cs typeface="Barlow Bold" pitchFamily="34" charset="-120"/>
              </a:rPr>
              <a:t>1</a:t>
            </a:r>
            <a:endParaRPr lang="en-US" sz="2100" dirty="0"/>
          </a:p>
        </p:txBody>
      </p:sp>
      <p:sp>
        <p:nvSpPr>
          <p:cNvPr id="5" name="Text 2"/>
          <p:cNvSpPr/>
          <p:nvPr/>
        </p:nvSpPr>
        <p:spPr>
          <a:xfrm>
            <a:off x="5876092" y="3611285"/>
            <a:ext cx="36864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Optimización de Rendimiento</a:t>
            </a:r>
            <a:endParaRPr lang="en-US" sz="2200" dirty="0"/>
          </a:p>
        </p:txBody>
      </p:sp>
      <p:sp>
        <p:nvSpPr>
          <p:cNvPr id="6" name="Text 3"/>
          <p:cNvSpPr/>
          <p:nvPr/>
        </p:nvSpPr>
        <p:spPr>
          <a:xfrm>
            <a:off x="5876092" y="4097417"/>
            <a:ext cx="458450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Aprovechar capacidades SIMD y multicore</a:t>
            </a:r>
            <a:endParaRPr lang="en-US" sz="1700" dirty="0"/>
          </a:p>
        </p:txBody>
      </p:sp>
      <p:sp>
        <p:nvSpPr>
          <p:cNvPr id="7" name="Shape 4"/>
          <p:cNvSpPr/>
          <p:nvPr/>
        </p:nvSpPr>
        <p:spPr>
          <a:xfrm>
            <a:off x="5713571" y="4672489"/>
            <a:ext cx="8104465" cy="15240"/>
          </a:xfrm>
          <a:prstGeom prst="roundRect">
            <a:avLst>
              <a:gd name="adj" fmla="val 1279500"/>
            </a:avLst>
          </a:prstGeom>
          <a:solidFill>
            <a:srgbClr val="C1C3D0"/>
          </a:solidFill>
          <a:ln/>
        </p:spPr>
      </p:sp>
      <p:pic>
        <p:nvPicPr>
          <p:cNvPr id="8" name="Image 1" descr="preencoded.png">    </p:cNvPr>
          <p:cNvPicPr>
            <a:picLocks noChangeAspect="1"/>
          </p:cNvPicPr>
          <p:nvPr/>
        </p:nvPicPr>
        <p:blipFill>
          <a:blip r:embed="rId2"/>
          <a:stretch>
            <a:fillRect/>
          </a:stretch>
        </p:blipFill>
        <p:spPr>
          <a:xfrm>
            <a:off x="791051" y="4714756"/>
            <a:ext cx="6491288" cy="1265992"/>
          </a:xfrm>
          <a:prstGeom prst="rect">
            <a:avLst/>
          </a:prstGeom>
        </p:spPr>
      </p:pic>
      <p:sp>
        <p:nvSpPr>
          <p:cNvPr id="9" name="Text 5"/>
          <p:cNvSpPr/>
          <p:nvPr/>
        </p:nvSpPr>
        <p:spPr>
          <a:xfrm>
            <a:off x="3960733" y="5130998"/>
            <a:ext cx="151686" cy="433388"/>
          </a:xfrm>
          <a:prstGeom prst="rect">
            <a:avLst/>
          </a:prstGeom>
          <a:noFill/>
          <a:ln/>
        </p:spPr>
        <p:txBody>
          <a:bodyPr wrap="none" lIns="0" tIns="0" rIns="0" bIns="0" rtlCol="0" anchor="t"/>
          <a:lstStyle/>
          <a:p>
            <a:pPr algn="ctr" indent="0" marL="0">
              <a:lnSpc>
                <a:spcPts val="3400"/>
              </a:lnSpc>
              <a:buNone/>
            </a:pPr>
            <a:r>
              <a:rPr lang="en-US" sz="2100" b="1" dirty="0">
                <a:solidFill>
                  <a:srgbClr val="272525"/>
                </a:solidFill>
                <a:latin typeface="Barlow Bold" pitchFamily="34" charset="0"/>
                <a:ea typeface="Barlow Bold" pitchFamily="34" charset="-122"/>
                <a:cs typeface="Barlow Bold" pitchFamily="34" charset="-120"/>
              </a:rPr>
              <a:t>2</a:t>
            </a:r>
            <a:endParaRPr lang="en-US" sz="2100" dirty="0"/>
          </a:p>
        </p:txBody>
      </p:sp>
      <p:sp>
        <p:nvSpPr>
          <p:cNvPr id="10" name="Text 6"/>
          <p:cNvSpPr/>
          <p:nvPr/>
        </p:nvSpPr>
        <p:spPr>
          <a:xfrm>
            <a:off x="7498913" y="4931331"/>
            <a:ext cx="3620810"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Identificar Cuellos de Botella</a:t>
            </a:r>
            <a:endParaRPr lang="en-US" sz="2200" dirty="0"/>
          </a:p>
        </p:txBody>
      </p:sp>
      <p:sp>
        <p:nvSpPr>
          <p:cNvPr id="11" name="Text 7"/>
          <p:cNvSpPr/>
          <p:nvPr/>
        </p:nvSpPr>
        <p:spPr>
          <a:xfrm>
            <a:off x="7498913" y="5417463"/>
            <a:ext cx="5042535"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Utilizar herramientas de perfilado y simulación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2024-11-04T03:18:47Z</dcterms:created>
  <dcterms:modified xsi:type="dcterms:W3CDTF">2024-11-04T03:18:47Z</dcterms:modified>
</cp:coreProperties>
</file>